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256" r:id="rId2"/>
    <p:sldId id="283" r:id="rId3"/>
    <p:sldId id="261" r:id="rId4"/>
    <p:sldId id="281" r:id="rId5"/>
    <p:sldId id="282" r:id="rId6"/>
    <p:sldId id="258" r:id="rId7"/>
    <p:sldId id="263" r:id="rId8"/>
    <p:sldId id="284" r:id="rId9"/>
    <p:sldId id="259" r:id="rId10"/>
    <p:sldId id="260" r:id="rId11"/>
    <p:sldId id="262" r:id="rId12"/>
    <p:sldId id="267" r:id="rId13"/>
    <p:sldId id="264" r:id="rId14"/>
    <p:sldId id="265" r:id="rId15"/>
    <p:sldId id="266" r:id="rId16"/>
    <p:sldId id="272" r:id="rId17"/>
    <p:sldId id="269" r:id="rId18"/>
    <p:sldId id="270" r:id="rId19"/>
    <p:sldId id="278" r:id="rId20"/>
    <p:sldId id="271" r:id="rId21"/>
    <p:sldId id="273" r:id="rId22"/>
    <p:sldId id="257" r:id="rId23"/>
    <p:sldId id="276"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38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44C21C-0215-438B-B88C-F6CF75760154}" type="datetimeFigureOut">
              <a:rPr lang="en-US" smtClean="0"/>
              <a:pPr/>
              <a:t>6/7/2011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F633CE-9942-4F4A-9C52-A830F9B6B1F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(higher self-ratings on initiative taking, communication skills, and knowing when/whom to ask for help)</a:t>
            </a:r>
            <a:endParaRPr lang="en-US" dirty="0"/>
          </a:p>
        </p:txBody>
      </p:sp>
      <p:sp>
        <p:nvSpPr>
          <p:cNvPr id="4" name="Slide Number Placeholder 3"/>
          <p:cNvSpPr>
            <a:spLocks noGrp="1"/>
          </p:cNvSpPr>
          <p:nvPr>
            <p:ph type="sldNum" sz="quarter" idx="10"/>
          </p:nvPr>
        </p:nvSpPr>
        <p:spPr/>
        <p:txBody>
          <a:bodyPr/>
          <a:lstStyle/>
          <a:p>
            <a:fld id="{34F633CE-9942-4F4A-9C52-A830F9B6B1F3}"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9E1873-58E4-4E9D-8171-F9AD15E3D328}" type="datetimeFigureOut">
              <a:rPr lang="en-US" smtClean="0"/>
              <a:pPr/>
              <a:t>6/7/2011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327E66-CE65-4F2D-9D22-B850595C062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9E1873-58E4-4E9D-8171-F9AD15E3D328}" type="datetimeFigureOut">
              <a:rPr lang="en-US" smtClean="0"/>
              <a:pPr/>
              <a:t>6/7/2011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327E66-CE65-4F2D-9D22-B850595C062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9E1873-58E4-4E9D-8171-F9AD15E3D328}" type="datetimeFigureOut">
              <a:rPr lang="en-US" smtClean="0"/>
              <a:pPr/>
              <a:t>6/7/2011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327E66-CE65-4F2D-9D22-B850595C062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9E1873-58E4-4E9D-8171-F9AD15E3D328}" type="datetimeFigureOut">
              <a:rPr lang="en-US" smtClean="0"/>
              <a:pPr/>
              <a:t>6/7/2011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327E66-CE65-4F2D-9D22-B850595C062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9E1873-58E4-4E9D-8171-F9AD15E3D328}" type="datetimeFigureOut">
              <a:rPr lang="en-US" smtClean="0"/>
              <a:pPr/>
              <a:t>6/7/2011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327E66-CE65-4F2D-9D22-B850595C062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9E1873-58E4-4E9D-8171-F9AD15E3D328}" type="datetimeFigureOut">
              <a:rPr lang="en-US" smtClean="0"/>
              <a:pPr/>
              <a:t>6/7/2011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327E66-CE65-4F2D-9D22-B850595C062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9E1873-58E4-4E9D-8171-F9AD15E3D328}" type="datetimeFigureOut">
              <a:rPr lang="en-US" smtClean="0"/>
              <a:pPr/>
              <a:t>6/7/2011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327E66-CE65-4F2D-9D22-B850595C062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9E1873-58E4-4E9D-8171-F9AD15E3D328}" type="datetimeFigureOut">
              <a:rPr lang="en-US" smtClean="0"/>
              <a:pPr/>
              <a:t>6/7/2011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327E66-CE65-4F2D-9D22-B850595C062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9E1873-58E4-4E9D-8171-F9AD15E3D328}" type="datetimeFigureOut">
              <a:rPr lang="en-US" smtClean="0"/>
              <a:pPr/>
              <a:t>6/7/2011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327E66-CE65-4F2D-9D22-B850595C062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9E1873-58E4-4E9D-8171-F9AD15E3D328}" type="datetimeFigureOut">
              <a:rPr lang="en-US" smtClean="0"/>
              <a:pPr/>
              <a:t>6/7/2011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327E66-CE65-4F2D-9D22-B850595C062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9E1873-58E4-4E9D-8171-F9AD15E3D328}" type="datetimeFigureOut">
              <a:rPr lang="en-US" smtClean="0"/>
              <a:pPr/>
              <a:t>6/7/2011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327E66-CE65-4F2D-9D22-B850595C062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9E1873-58E4-4E9D-8171-F9AD15E3D328}" type="datetimeFigureOut">
              <a:rPr lang="en-US" smtClean="0"/>
              <a:pPr/>
              <a:t>6/7/2011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327E66-CE65-4F2D-9D22-B850595C062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3200399"/>
          </a:xfrm>
        </p:spPr>
        <p:txBody>
          <a:bodyPr>
            <a:normAutofit/>
          </a:bodyPr>
          <a:lstStyle/>
          <a:p>
            <a:r>
              <a:rPr lang="en-US" sz="3600" dirty="0" smtClean="0"/>
              <a:t>From </a:t>
            </a:r>
            <a:r>
              <a:rPr lang="en-US" sz="3600" dirty="0" err="1" smtClean="0"/>
              <a:t>Gatekeeping</a:t>
            </a:r>
            <a:r>
              <a:rPr lang="en-US" sz="3600" dirty="0" smtClean="0"/>
              <a:t> to Engagement: </a:t>
            </a:r>
            <a:br>
              <a:rPr lang="en-US" sz="3600" dirty="0" smtClean="0"/>
            </a:br>
            <a:r>
              <a:rPr lang="en-US" sz="3600" dirty="0" smtClean="0"/>
              <a:t>A </a:t>
            </a:r>
            <a:r>
              <a:rPr lang="en-US" sz="3600" dirty="0" err="1" smtClean="0"/>
              <a:t>Multicontextual</a:t>
            </a:r>
            <a:r>
              <a:rPr lang="en-US" sz="3600" dirty="0" smtClean="0"/>
              <a:t>, Mixed Method Study of Student Academic Engagement in Introductory STEM Courses</a:t>
            </a:r>
            <a:endParaRPr lang="en-US" sz="3600" dirty="0"/>
          </a:p>
        </p:txBody>
      </p:sp>
      <p:sp>
        <p:nvSpPr>
          <p:cNvPr id="3" name="Subtitle 2"/>
          <p:cNvSpPr>
            <a:spLocks noGrp="1"/>
          </p:cNvSpPr>
          <p:nvPr>
            <p:ph type="subTitle" idx="1"/>
          </p:nvPr>
        </p:nvSpPr>
        <p:spPr>
          <a:xfrm>
            <a:off x="609600" y="3810000"/>
            <a:ext cx="4419600" cy="1752600"/>
          </a:xfrm>
        </p:spPr>
        <p:txBody>
          <a:bodyPr>
            <a:normAutofit fontScale="70000" lnSpcReduction="20000"/>
          </a:bodyPr>
          <a:lstStyle/>
          <a:p>
            <a:pPr algn="l"/>
            <a:r>
              <a:rPr lang="en-US" dirty="0" smtClean="0">
                <a:solidFill>
                  <a:schemeClr val="tx1"/>
                </a:solidFill>
              </a:rPr>
              <a:t>Association for Institutional Research </a:t>
            </a:r>
          </a:p>
          <a:p>
            <a:pPr algn="l"/>
            <a:r>
              <a:rPr lang="en-US" dirty="0" smtClean="0">
                <a:solidFill>
                  <a:schemeClr val="tx1"/>
                </a:solidFill>
              </a:rPr>
              <a:t>Annual Forum</a:t>
            </a:r>
          </a:p>
          <a:p>
            <a:pPr algn="l"/>
            <a:r>
              <a:rPr lang="en-US" dirty="0" smtClean="0">
                <a:solidFill>
                  <a:schemeClr val="tx1"/>
                </a:solidFill>
              </a:rPr>
              <a:t>Toronto</a:t>
            </a:r>
          </a:p>
          <a:p>
            <a:pPr algn="l"/>
            <a:r>
              <a:rPr lang="en-US" dirty="0" smtClean="0">
                <a:solidFill>
                  <a:schemeClr val="tx1"/>
                </a:solidFill>
              </a:rPr>
              <a:t>May 22, 2011</a:t>
            </a:r>
            <a:endParaRPr lang="en-US" dirty="0">
              <a:solidFill>
                <a:schemeClr val="tx1"/>
              </a:solidFill>
            </a:endParaRPr>
          </a:p>
        </p:txBody>
      </p:sp>
      <p:sp>
        <p:nvSpPr>
          <p:cNvPr id="4" name="TextBox 3"/>
          <p:cNvSpPr txBox="1"/>
          <p:nvPr/>
        </p:nvSpPr>
        <p:spPr>
          <a:xfrm>
            <a:off x="5410200" y="3810000"/>
            <a:ext cx="2819400" cy="3139321"/>
          </a:xfrm>
          <a:prstGeom prst="rect">
            <a:avLst/>
          </a:prstGeom>
          <a:noFill/>
        </p:spPr>
        <p:txBody>
          <a:bodyPr wrap="square" rtlCol="0">
            <a:spAutoFit/>
          </a:bodyPr>
          <a:lstStyle/>
          <a:p>
            <a:pPr algn="r"/>
            <a:r>
              <a:rPr lang="en-US" sz="2200" dirty="0" smtClean="0"/>
              <a:t>Jo </a:t>
            </a:r>
            <a:r>
              <a:rPr lang="en-US" sz="2200" dirty="0" err="1" smtClean="0"/>
              <a:t>Gasiewski</a:t>
            </a:r>
            <a:endParaRPr lang="en-US" sz="2200" dirty="0" smtClean="0"/>
          </a:p>
          <a:p>
            <a:pPr algn="r"/>
            <a:r>
              <a:rPr lang="en-US" sz="2200" dirty="0" smtClean="0"/>
              <a:t>Kevin Eagan</a:t>
            </a:r>
          </a:p>
          <a:p>
            <a:pPr algn="r"/>
            <a:r>
              <a:rPr lang="en-US" sz="2200" dirty="0" smtClean="0"/>
              <a:t>Gina Garcia</a:t>
            </a:r>
          </a:p>
          <a:p>
            <a:pPr algn="r"/>
            <a:r>
              <a:rPr lang="en-US" sz="2200" dirty="0" smtClean="0"/>
              <a:t>Sylvia </a:t>
            </a:r>
            <a:r>
              <a:rPr lang="en-US" sz="2200" dirty="0" err="1" smtClean="0"/>
              <a:t>Hurtado</a:t>
            </a:r>
            <a:endParaRPr lang="en-US" sz="2200" dirty="0" smtClean="0"/>
          </a:p>
          <a:p>
            <a:pPr algn="r"/>
            <a:r>
              <a:rPr lang="en-US" sz="2200" dirty="0" smtClean="0"/>
              <a:t>Mitchell Chang</a:t>
            </a:r>
          </a:p>
          <a:p>
            <a:pPr algn="r"/>
            <a:endParaRPr lang="en-US" sz="2200" dirty="0" smtClean="0"/>
          </a:p>
          <a:p>
            <a:pPr algn="r"/>
            <a:r>
              <a:rPr lang="en-US" sz="2200" dirty="0" smtClean="0"/>
              <a:t>Higher Education Research Institute, UCLA</a:t>
            </a:r>
            <a:endParaRPr lang="en-US" sz="2200" dirty="0"/>
          </a:p>
        </p:txBody>
      </p:sp>
      <p:pic>
        <p:nvPicPr>
          <p:cNvPr id="5" name="Picture 6" descr="heri2.jpg"/>
          <p:cNvPicPr>
            <a:picLocks noChangeAspect="1"/>
          </p:cNvPicPr>
          <p:nvPr/>
        </p:nvPicPr>
        <p:blipFill>
          <a:blip r:embed="rId2" cstate="print"/>
          <a:srcRect/>
          <a:stretch>
            <a:fillRect/>
          </a:stretch>
        </p:blipFill>
        <p:spPr bwMode="auto">
          <a:xfrm>
            <a:off x="8153400" y="5867400"/>
            <a:ext cx="8382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Culture of Science</a:t>
            </a:r>
            <a:endParaRPr lang="en-US" dirty="0"/>
          </a:p>
        </p:txBody>
      </p:sp>
      <p:sp>
        <p:nvSpPr>
          <p:cNvPr id="3" name="Content Placeholder 2"/>
          <p:cNvSpPr>
            <a:spLocks noGrp="1"/>
          </p:cNvSpPr>
          <p:nvPr>
            <p:ph idx="1"/>
          </p:nvPr>
        </p:nvSpPr>
        <p:spPr/>
        <p:txBody>
          <a:bodyPr/>
          <a:lstStyle/>
          <a:p>
            <a:pPr algn="ctr">
              <a:buNone/>
            </a:pPr>
            <a:r>
              <a:rPr lang="en-US" dirty="0" smtClean="0"/>
              <a:t>“Not everybody is good enough to cut it, and we’re going to make it hard for them, and the cream will rise to the top”</a:t>
            </a:r>
          </a:p>
          <a:p>
            <a:pPr algn="ctr">
              <a:buNone/>
            </a:pPr>
            <a:r>
              <a:rPr lang="en-US" dirty="0" smtClean="0"/>
              <a:t>~Daryl </a:t>
            </a:r>
            <a:r>
              <a:rPr lang="en-US" dirty="0" err="1" smtClean="0"/>
              <a:t>Chubin</a:t>
            </a:r>
            <a:r>
              <a:rPr lang="en-US" dirty="0" smtClean="0"/>
              <a:t>, </a:t>
            </a:r>
          </a:p>
          <a:p>
            <a:pPr algn="ctr">
              <a:buNone/>
            </a:pPr>
            <a:r>
              <a:rPr lang="en-US" sz="2000" dirty="0" smtClean="0"/>
              <a:t>Director of the American Association for the Advancement of Sciences’ Center for Advancing Science &amp; Engineering Capacity </a:t>
            </a: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Introductory STEM courses linked to STEM attrition in first two years of college</a:t>
            </a:r>
          </a:p>
          <a:p>
            <a:pPr lvl="1"/>
            <a:r>
              <a:rPr lang="en-US" dirty="0" smtClean="0"/>
              <a:t>Lecture-based</a:t>
            </a:r>
          </a:p>
          <a:p>
            <a:pPr lvl="1"/>
            <a:r>
              <a:rPr lang="en-US" dirty="0" smtClean="0"/>
              <a:t>Lack of engaging pedagogy</a:t>
            </a:r>
          </a:p>
          <a:p>
            <a:r>
              <a:rPr lang="en-US" dirty="0" smtClean="0"/>
              <a:t>National call </a:t>
            </a:r>
            <a:r>
              <a:rPr lang="en-US" dirty="0"/>
              <a:t>for </a:t>
            </a:r>
            <a:r>
              <a:rPr lang="en-US" dirty="0" smtClean="0"/>
              <a:t>active </a:t>
            </a:r>
            <a:r>
              <a:rPr lang="en-US" dirty="0"/>
              <a:t>learning </a:t>
            </a:r>
            <a:r>
              <a:rPr lang="en-US" dirty="0" smtClean="0"/>
              <a:t>strategies in </a:t>
            </a:r>
            <a:r>
              <a:rPr lang="en-US" dirty="0"/>
              <a:t>introductory science courses has led to a burgeoning body of research</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Academic Engagement </a:t>
            </a:r>
          </a:p>
          <a:p>
            <a:pPr lvl="1"/>
            <a:r>
              <a:rPr lang="en-US" dirty="0"/>
              <a:t>I</a:t>
            </a:r>
            <a:r>
              <a:rPr lang="en-US" dirty="0" smtClean="0"/>
              <a:t>nteraction </a:t>
            </a:r>
            <a:r>
              <a:rPr lang="en-US" dirty="0"/>
              <a:t>with course content both inside and outside the </a:t>
            </a:r>
            <a:r>
              <a:rPr lang="en-US" dirty="0" smtClean="0"/>
              <a:t>classroom</a:t>
            </a:r>
          </a:p>
          <a:p>
            <a:pPr lvl="1"/>
            <a:r>
              <a:rPr lang="en-US" dirty="0"/>
              <a:t>L</a:t>
            </a:r>
            <a:r>
              <a:rPr lang="en-US" dirty="0" smtClean="0"/>
              <a:t>inked to higher levels of persistence, particularly within STEM majors</a:t>
            </a:r>
          </a:p>
          <a:p>
            <a:pPr lvl="1"/>
            <a:r>
              <a:rPr lang="en-US" dirty="0" smtClean="0"/>
              <a:t>Encourages greater motivation and improved critical thinking within students</a:t>
            </a:r>
          </a:p>
          <a:p>
            <a:pPr lvl="1"/>
            <a:r>
              <a:rPr lang="en-US" dirty="0" smtClean="0"/>
              <a:t>Facilitated by social networks, faculty accessibility, and confidence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Examples of active learning strategies in STEM courses:</a:t>
            </a:r>
          </a:p>
          <a:p>
            <a:pPr lvl="1"/>
            <a:r>
              <a:rPr lang="en-US" dirty="0" smtClean="0"/>
              <a:t>Clickers</a:t>
            </a:r>
          </a:p>
          <a:p>
            <a:pPr lvl="1"/>
            <a:r>
              <a:rPr lang="en-US" dirty="0" smtClean="0"/>
              <a:t>Collaborative learning</a:t>
            </a:r>
          </a:p>
          <a:p>
            <a:pPr lvl="1"/>
            <a:r>
              <a:rPr lang="en-US" dirty="0" smtClean="0"/>
              <a:t>Web-based pedagogy</a:t>
            </a:r>
          </a:p>
          <a:p>
            <a:pPr lvl="1"/>
            <a:r>
              <a:rPr lang="en-US" dirty="0" smtClean="0"/>
              <a:t>Workshops</a:t>
            </a:r>
          </a:p>
          <a:p>
            <a:pPr lvl="1"/>
            <a:r>
              <a:rPr lang="en-US" dirty="0" smtClean="0"/>
              <a:t>Peer-led Team Learning</a:t>
            </a:r>
          </a:p>
          <a:p>
            <a:pPr lvl="1"/>
            <a:r>
              <a:rPr lang="en-US" dirty="0" smtClean="0"/>
              <a:t>Problem-based learning</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p:txBody>
          <a:bodyPr>
            <a:normAutofit/>
          </a:bodyPr>
          <a:lstStyle/>
          <a:p>
            <a:r>
              <a:rPr lang="en-US" dirty="0" smtClean="0"/>
              <a:t>To examine the predictive power of specific learning strategies and pedagogical techniques that relate to students’ engagement in introductory STEM courses </a:t>
            </a:r>
          </a:p>
          <a:p>
            <a:pPr>
              <a:buNone/>
            </a:pPr>
            <a:endParaRPr lang="en-US" dirty="0" smtClean="0"/>
          </a:p>
          <a:p>
            <a:r>
              <a:rPr lang="en-US" dirty="0" smtClean="0"/>
              <a:t>To provide a narrative of students’ experiences with academic engagement in introductory STEM courses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Sequential, Explanatory Mixed Methods Design</a:t>
            </a:r>
          </a:p>
        </p:txBody>
      </p:sp>
      <p:sp>
        <p:nvSpPr>
          <p:cNvPr id="3" name="Content Placeholder 2"/>
          <p:cNvSpPr>
            <a:spLocks noGrp="1"/>
          </p:cNvSpPr>
          <p:nvPr>
            <p:ph idx="1"/>
          </p:nvPr>
        </p:nvSpPr>
        <p:spPr/>
        <p:txBody>
          <a:bodyPr>
            <a:normAutofit fontScale="85000" lnSpcReduction="10000"/>
          </a:bodyPr>
          <a:lstStyle/>
          <a:p>
            <a:r>
              <a:rPr lang="en-US" dirty="0" smtClean="0"/>
              <a:t>Collected, analyzed, </a:t>
            </a:r>
            <a:r>
              <a:rPr lang="en-US" dirty="0"/>
              <a:t>and </a:t>
            </a:r>
            <a:r>
              <a:rPr lang="en-US" dirty="0" smtClean="0"/>
              <a:t>integrated </a:t>
            </a:r>
            <a:r>
              <a:rPr lang="en-US" dirty="0"/>
              <a:t>both quantitative and qualitative data during the research </a:t>
            </a:r>
            <a:r>
              <a:rPr lang="en-US" dirty="0" smtClean="0"/>
              <a:t>process</a:t>
            </a:r>
          </a:p>
          <a:p>
            <a:r>
              <a:rPr lang="en-US" dirty="0" smtClean="0"/>
              <a:t>Quantitative </a:t>
            </a:r>
            <a:r>
              <a:rPr lang="en-US" dirty="0"/>
              <a:t>data </a:t>
            </a:r>
            <a:r>
              <a:rPr lang="en-US" dirty="0" smtClean="0"/>
              <a:t>collected first; informed selection </a:t>
            </a:r>
            <a:r>
              <a:rPr lang="en-US" dirty="0"/>
              <a:t>of institutional sites for qualitative data </a:t>
            </a:r>
            <a:r>
              <a:rPr lang="en-US" dirty="0" smtClean="0"/>
              <a:t>collection</a:t>
            </a:r>
          </a:p>
          <a:p>
            <a:r>
              <a:rPr lang="en-US" dirty="0" smtClean="0"/>
              <a:t>Data fully </a:t>
            </a:r>
            <a:r>
              <a:rPr lang="en-US" dirty="0"/>
              <a:t>integrated </a:t>
            </a:r>
            <a:r>
              <a:rPr lang="en-US" dirty="0" smtClean="0"/>
              <a:t>during </a:t>
            </a:r>
            <a:r>
              <a:rPr lang="en-US" dirty="0"/>
              <a:t>the </a:t>
            </a:r>
            <a:r>
              <a:rPr lang="en-US" dirty="0" smtClean="0"/>
              <a:t>analysis</a:t>
            </a:r>
          </a:p>
          <a:p>
            <a:r>
              <a:rPr lang="en-US" dirty="0"/>
              <a:t>Q</a:t>
            </a:r>
            <a:r>
              <a:rPr lang="en-US" dirty="0" smtClean="0"/>
              <a:t>uantitative data </a:t>
            </a:r>
            <a:r>
              <a:rPr lang="en-US" dirty="0"/>
              <a:t>provided a </a:t>
            </a:r>
            <a:r>
              <a:rPr lang="en-US" dirty="0" smtClean="0"/>
              <a:t>broad picture </a:t>
            </a:r>
            <a:r>
              <a:rPr lang="en-US" dirty="0"/>
              <a:t>of students’ </a:t>
            </a:r>
            <a:r>
              <a:rPr lang="en-US" dirty="0" smtClean="0"/>
              <a:t>engagement</a:t>
            </a:r>
          </a:p>
          <a:p>
            <a:r>
              <a:rPr lang="en-US" dirty="0"/>
              <a:t>Q</a:t>
            </a:r>
            <a:r>
              <a:rPr lang="en-US" dirty="0" smtClean="0"/>
              <a:t>ualitative data more deeply explored student views </a:t>
            </a:r>
            <a:r>
              <a:rPr lang="en-US" dirty="0"/>
              <a:t>regarding their introductory classroom </a:t>
            </a:r>
            <a:r>
              <a:rPr lang="en-US" dirty="0" smtClean="0"/>
              <a:t>experience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52400" y="2971800"/>
            <a:ext cx="17526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Narrow" pitchFamily="34" charset="0"/>
              </a:rPr>
              <a:t>QUANTITATIVE Data Collection</a:t>
            </a:r>
            <a:endParaRPr lang="en-US" dirty="0">
              <a:latin typeface="Arial Narrow" pitchFamily="34" charset="0"/>
            </a:endParaRPr>
          </a:p>
        </p:txBody>
      </p:sp>
      <p:sp>
        <p:nvSpPr>
          <p:cNvPr id="11" name="Oval 10"/>
          <p:cNvSpPr/>
          <p:nvPr/>
        </p:nvSpPr>
        <p:spPr>
          <a:xfrm>
            <a:off x="7010400" y="2514600"/>
            <a:ext cx="1905000" cy="1752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Arial Narrow" pitchFamily="34" charset="0"/>
              </a:rPr>
              <a:t>Integrating Quantitative &amp; Qualitative Results</a:t>
            </a:r>
            <a:endParaRPr lang="en-US" sz="1600" b="1" dirty="0">
              <a:latin typeface="Arial Narrow" pitchFamily="34" charset="0"/>
            </a:endParaRPr>
          </a:p>
        </p:txBody>
      </p:sp>
      <p:sp>
        <p:nvSpPr>
          <p:cNvPr id="12" name="Oval 11"/>
          <p:cNvSpPr/>
          <p:nvPr/>
        </p:nvSpPr>
        <p:spPr>
          <a:xfrm>
            <a:off x="1371600" y="457200"/>
            <a:ext cx="1828800" cy="167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Arial Narrow" pitchFamily="34" charset="0"/>
              </a:rPr>
              <a:t>Connecting Quantitative &amp; Qualitative Phases</a:t>
            </a:r>
            <a:endParaRPr lang="en-US" sz="1600" b="1" dirty="0">
              <a:latin typeface="Arial Narrow" pitchFamily="34" charset="0"/>
            </a:endParaRPr>
          </a:p>
        </p:txBody>
      </p:sp>
      <p:sp>
        <p:nvSpPr>
          <p:cNvPr id="47" name="Rounded Rectangle 46"/>
          <p:cNvSpPr/>
          <p:nvPr/>
        </p:nvSpPr>
        <p:spPr>
          <a:xfrm>
            <a:off x="2667000" y="28956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Narrow" pitchFamily="34" charset="0"/>
              </a:rPr>
              <a:t>Qualitative Data Collection</a:t>
            </a:r>
            <a:endParaRPr lang="en-US" dirty="0">
              <a:latin typeface="Arial Narrow" pitchFamily="34" charset="0"/>
            </a:endParaRPr>
          </a:p>
        </p:txBody>
      </p:sp>
      <p:sp>
        <p:nvSpPr>
          <p:cNvPr id="48" name="Rounded Rectangle 47"/>
          <p:cNvSpPr/>
          <p:nvPr/>
        </p:nvSpPr>
        <p:spPr>
          <a:xfrm>
            <a:off x="4724400" y="41148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Narrow" pitchFamily="34" charset="0"/>
              </a:rPr>
              <a:t>Qualitative Data Analysis</a:t>
            </a:r>
            <a:endParaRPr lang="en-US" dirty="0">
              <a:latin typeface="Arial Narrow" pitchFamily="34" charset="0"/>
            </a:endParaRPr>
          </a:p>
        </p:txBody>
      </p:sp>
      <p:sp>
        <p:nvSpPr>
          <p:cNvPr id="49" name="Rounded Rectangle 48"/>
          <p:cNvSpPr/>
          <p:nvPr/>
        </p:nvSpPr>
        <p:spPr>
          <a:xfrm>
            <a:off x="4724400" y="20574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Narrow" pitchFamily="34" charset="0"/>
              </a:rPr>
              <a:t>QUANTITATIVE Data Analysis</a:t>
            </a:r>
            <a:endParaRPr lang="en-US" dirty="0">
              <a:latin typeface="Arial Narrow" pitchFamily="34" charset="0"/>
            </a:endParaRPr>
          </a:p>
        </p:txBody>
      </p:sp>
      <p:cxnSp>
        <p:nvCxnSpPr>
          <p:cNvPr id="80" name="Straight Arrow Connector 79"/>
          <p:cNvCxnSpPr>
            <a:stCxn id="7" idx="0"/>
            <a:endCxn id="12" idx="3"/>
          </p:cNvCxnSpPr>
          <p:nvPr/>
        </p:nvCxnSpPr>
        <p:spPr>
          <a:xfrm rot="5400000" flipH="1" flipV="1">
            <a:off x="792210" y="2124588"/>
            <a:ext cx="1083703" cy="61072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16200000" flipH="1">
            <a:off x="2857500" y="1943100"/>
            <a:ext cx="1066800" cy="838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flipV="1">
            <a:off x="4267200" y="2590800"/>
            <a:ext cx="457200" cy="304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4267200" y="3810000"/>
            <a:ext cx="457200" cy="381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a:off x="6400800" y="2514600"/>
            <a:ext cx="685800" cy="457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flipV="1">
            <a:off x="6400800" y="3886200"/>
            <a:ext cx="685800" cy="304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Methodology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Three introductory classroom surveys</a:t>
            </a:r>
          </a:p>
          <a:p>
            <a:pPr lvl="1"/>
            <a:r>
              <a:rPr lang="en-US" dirty="0" smtClean="0"/>
              <a:t>Pre- </a:t>
            </a:r>
            <a:r>
              <a:rPr lang="en-US" dirty="0"/>
              <a:t>and </a:t>
            </a:r>
            <a:r>
              <a:rPr lang="en-US" dirty="0" smtClean="0"/>
              <a:t>post-survey (students)</a:t>
            </a:r>
          </a:p>
          <a:p>
            <a:pPr lvl="1"/>
            <a:r>
              <a:rPr lang="en-US" dirty="0" smtClean="0"/>
              <a:t>One-time faculty survey</a:t>
            </a:r>
          </a:p>
          <a:p>
            <a:r>
              <a:rPr lang="en-US" dirty="0" smtClean="0"/>
              <a:t>Sample</a:t>
            </a:r>
          </a:p>
          <a:p>
            <a:pPr lvl="1"/>
            <a:r>
              <a:rPr lang="en-US" dirty="0" smtClean="0"/>
              <a:t>15 colleges and universities</a:t>
            </a:r>
          </a:p>
          <a:p>
            <a:pPr lvl="1"/>
            <a:r>
              <a:rPr lang="en-US" dirty="0" smtClean="0"/>
              <a:t>73 introductory STEM courses</a:t>
            </a:r>
          </a:p>
          <a:p>
            <a:pPr lvl="1"/>
            <a:r>
              <a:rPr lang="en-US" dirty="0" smtClean="0"/>
              <a:t>2,873 students</a:t>
            </a:r>
          </a:p>
          <a:p>
            <a:pPr lvl="2"/>
            <a:r>
              <a:rPr lang="en-US" dirty="0" smtClean="0"/>
              <a:t>52% White</a:t>
            </a:r>
          </a:p>
          <a:p>
            <a:pPr lvl="2"/>
            <a:r>
              <a:rPr lang="en-US" dirty="0" smtClean="0"/>
              <a:t>61% Women</a:t>
            </a:r>
          </a:p>
          <a:p>
            <a:pPr lvl="2"/>
            <a:r>
              <a:rPr lang="en-US" dirty="0" smtClean="0"/>
              <a:t>42% aspired </a:t>
            </a:r>
            <a:r>
              <a:rPr lang="en-US" dirty="0"/>
              <a:t>to earn a medical </a:t>
            </a:r>
            <a:r>
              <a:rPr lang="en-US" dirty="0" smtClean="0"/>
              <a:t>degree</a:t>
            </a:r>
          </a:p>
          <a:p>
            <a:pPr lvl="2"/>
            <a:r>
              <a:rPr lang="en-US" dirty="0" smtClean="0"/>
              <a:t>21</a:t>
            </a:r>
            <a:r>
              <a:rPr lang="en-US" dirty="0"/>
              <a:t>% </a:t>
            </a:r>
            <a:r>
              <a:rPr lang="en-US" dirty="0" smtClean="0"/>
              <a:t>aspired </a:t>
            </a:r>
            <a:r>
              <a:rPr lang="en-US" dirty="0"/>
              <a:t>to earn a Ph.D. or an </a:t>
            </a:r>
            <a:r>
              <a:rPr lang="en-US" dirty="0" err="1" smtClean="0"/>
              <a:t>Ed.D</a:t>
            </a:r>
            <a:r>
              <a:rPr lang="en-US" dirty="0" smtClean="0"/>
              <a:t>.</a:t>
            </a:r>
          </a:p>
          <a:p>
            <a:pPr lvl="2"/>
            <a:r>
              <a:rPr lang="en-US" dirty="0" smtClean="0"/>
              <a:t>75</a:t>
            </a:r>
            <a:r>
              <a:rPr lang="en-US" dirty="0"/>
              <a:t>% </a:t>
            </a:r>
            <a:r>
              <a:rPr lang="en-US" dirty="0" smtClean="0"/>
              <a:t>reported </a:t>
            </a:r>
            <a:r>
              <a:rPr lang="en-US" dirty="0"/>
              <a:t>majoring in a STEM discipline.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Methodology</a:t>
            </a:r>
            <a:endParaRPr lang="en-US" dirty="0"/>
          </a:p>
        </p:txBody>
      </p:sp>
      <p:sp>
        <p:nvSpPr>
          <p:cNvPr id="3" name="Content Placeholder 2"/>
          <p:cNvSpPr>
            <a:spLocks noGrp="1"/>
          </p:cNvSpPr>
          <p:nvPr>
            <p:ph idx="1"/>
          </p:nvPr>
        </p:nvSpPr>
        <p:spPr>
          <a:ln w="19050">
            <a:solidFill>
              <a:schemeClr val="tx1"/>
            </a:solidFill>
          </a:ln>
        </p:spPr>
        <p:txBody>
          <a:bodyPr>
            <a:normAutofit fontScale="55000" lnSpcReduction="20000"/>
          </a:bodyPr>
          <a:lstStyle/>
          <a:p>
            <a:pPr marL="0" marR="0">
              <a:spcBef>
                <a:spcPts val="0"/>
              </a:spcBef>
              <a:spcAft>
                <a:spcPts val="0"/>
              </a:spcAft>
              <a:buNone/>
            </a:pPr>
            <a:r>
              <a:rPr lang="en-US" u="sng" dirty="0" smtClean="0">
                <a:ea typeface="Calibri"/>
              </a:rPr>
              <a:t>Factor Loadings for Academic Engagement  </a:t>
            </a:r>
            <a:r>
              <a:rPr lang="en-US" dirty="0" smtClean="0">
                <a:ea typeface="Calibri"/>
              </a:rPr>
              <a:t>				            </a:t>
            </a:r>
            <a:endParaRPr lang="en-US" dirty="0" smtClean="0">
              <a:ea typeface="Times New Roman"/>
            </a:endParaRPr>
          </a:p>
          <a:p>
            <a:pPr marL="0" marR="0">
              <a:spcBef>
                <a:spcPts val="0"/>
              </a:spcBef>
              <a:spcAft>
                <a:spcPts val="0"/>
              </a:spcAft>
              <a:buNone/>
            </a:pPr>
            <a:r>
              <a:rPr lang="en-US" dirty="0">
                <a:ea typeface="Calibri"/>
              </a:rPr>
              <a:t>	</a:t>
            </a:r>
            <a:r>
              <a:rPr lang="en-US" dirty="0" smtClean="0">
                <a:ea typeface="Calibri"/>
              </a:rPr>
              <a:t>				</a:t>
            </a:r>
            <a:r>
              <a:rPr lang="en-US" dirty="0" err="1" smtClean="0">
                <a:ea typeface="Times New Roman"/>
              </a:rPr>
              <a:t>Cronbach's</a:t>
            </a:r>
            <a:r>
              <a:rPr lang="en-US" dirty="0" smtClean="0">
                <a:ea typeface="Times New Roman"/>
              </a:rPr>
              <a:t> Alpha       Factor Loading</a:t>
            </a:r>
          </a:p>
          <a:p>
            <a:pPr marL="0" marR="0">
              <a:spcBef>
                <a:spcPts val="0"/>
              </a:spcBef>
              <a:spcAft>
                <a:spcPts val="0"/>
              </a:spcAft>
              <a:buNone/>
            </a:pPr>
            <a:endParaRPr lang="en-US" dirty="0">
              <a:ea typeface="Times New Roman"/>
            </a:endParaRPr>
          </a:p>
          <a:p>
            <a:pPr marL="0" marR="0">
              <a:spcBef>
                <a:spcPts val="0"/>
              </a:spcBef>
              <a:spcAft>
                <a:spcPts val="0"/>
              </a:spcAft>
              <a:buNone/>
            </a:pPr>
            <a:r>
              <a:rPr lang="en-US" i="1" dirty="0" smtClean="0">
                <a:ea typeface="Times New Roman"/>
              </a:rPr>
              <a:t>Academic Engagement</a:t>
            </a:r>
            <a:r>
              <a:rPr lang="en-US" dirty="0" smtClean="0">
                <a:ea typeface="Times New Roman"/>
              </a:rPr>
              <a:t>				0.80</a:t>
            </a:r>
            <a:endParaRPr lang="en-US" dirty="0" smtClean="0">
              <a:ea typeface="Calibri"/>
            </a:endParaRPr>
          </a:p>
          <a:p>
            <a:pPr marL="0" marR="0">
              <a:spcBef>
                <a:spcPts val="0"/>
              </a:spcBef>
              <a:spcAft>
                <a:spcPts val="0"/>
              </a:spcAft>
              <a:buNone/>
            </a:pPr>
            <a:endParaRPr lang="en-US" dirty="0" smtClean="0">
              <a:ea typeface="Times New Roman"/>
            </a:endParaRPr>
          </a:p>
          <a:p>
            <a:pPr marL="0">
              <a:spcBef>
                <a:spcPts val="0"/>
              </a:spcBef>
              <a:buNone/>
            </a:pPr>
            <a:r>
              <a:rPr lang="en-US" dirty="0" smtClean="0">
                <a:ea typeface="Times New Roman"/>
              </a:rPr>
              <a:t>Asked questions in class						0.73</a:t>
            </a:r>
            <a:endParaRPr lang="en-US" dirty="0" smtClean="0">
              <a:ea typeface="Calibri"/>
            </a:endParaRPr>
          </a:p>
          <a:p>
            <a:pPr marL="0" marR="0">
              <a:spcBef>
                <a:spcPts val="0"/>
              </a:spcBef>
              <a:spcAft>
                <a:spcPts val="0"/>
              </a:spcAft>
              <a:buNone/>
            </a:pPr>
            <a:endParaRPr lang="en-US" dirty="0" smtClean="0">
              <a:ea typeface="Calibri"/>
            </a:endParaRPr>
          </a:p>
          <a:p>
            <a:pPr marL="0">
              <a:spcBef>
                <a:spcPts val="0"/>
              </a:spcBef>
              <a:buNone/>
            </a:pPr>
            <a:r>
              <a:rPr lang="en-US" dirty="0" smtClean="0">
                <a:ea typeface="Times New Roman"/>
              </a:rPr>
              <a:t>Discussed grades or assignments with the instructor			0.71</a:t>
            </a:r>
            <a:endParaRPr lang="en-US" dirty="0" smtClean="0">
              <a:ea typeface="Calibri"/>
            </a:endParaRPr>
          </a:p>
          <a:p>
            <a:pPr marL="0" marR="0">
              <a:spcBef>
                <a:spcPts val="0"/>
              </a:spcBef>
              <a:spcAft>
                <a:spcPts val="0"/>
              </a:spcAft>
              <a:buNone/>
            </a:pPr>
            <a:endParaRPr lang="en-US" dirty="0" smtClean="0">
              <a:ea typeface="Calibri"/>
            </a:endParaRPr>
          </a:p>
          <a:p>
            <a:pPr marL="0">
              <a:spcBef>
                <a:spcPts val="0"/>
              </a:spcBef>
              <a:buNone/>
            </a:pPr>
            <a:r>
              <a:rPr lang="en-US" dirty="0" smtClean="0">
                <a:ea typeface="Times New Roman"/>
              </a:rPr>
              <a:t>Attended my professor's office hours					0.69</a:t>
            </a:r>
            <a:endParaRPr lang="en-US" dirty="0" smtClean="0">
              <a:ea typeface="Calibri"/>
            </a:endParaRPr>
          </a:p>
          <a:p>
            <a:pPr marL="0" marR="0">
              <a:spcBef>
                <a:spcPts val="0"/>
              </a:spcBef>
              <a:spcAft>
                <a:spcPts val="0"/>
              </a:spcAft>
              <a:buNone/>
            </a:pPr>
            <a:endParaRPr lang="en-US" dirty="0" smtClean="0">
              <a:ea typeface="Calibri"/>
            </a:endParaRPr>
          </a:p>
          <a:p>
            <a:pPr marL="0">
              <a:spcBef>
                <a:spcPts val="0"/>
              </a:spcBef>
              <a:buNone/>
            </a:pPr>
            <a:r>
              <a:rPr lang="en-US" dirty="0" smtClean="0">
                <a:ea typeface="Times New Roman"/>
              </a:rPr>
              <a:t>Participated in class discussions					0.59</a:t>
            </a:r>
            <a:endParaRPr lang="en-US" dirty="0" smtClean="0">
              <a:ea typeface="Calibri"/>
            </a:endParaRPr>
          </a:p>
          <a:p>
            <a:pPr marL="0" marR="0">
              <a:spcBef>
                <a:spcPts val="0"/>
              </a:spcBef>
              <a:spcAft>
                <a:spcPts val="0"/>
              </a:spcAft>
              <a:buNone/>
            </a:pPr>
            <a:endParaRPr lang="en-US" dirty="0" smtClean="0">
              <a:ea typeface="Calibri"/>
            </a:endParaRPr>
          </a:p>
          <a:p>
            <a:pPr marL="0">
              <a:spcBef>
                <a:spcPts val="0"/>
              </a:spcBef>
              <a:buNone/>
            </a:pPr>
            <a:r>
              <a:rPr lang="en-US" dirty="0" smtClean="0">
                <a:ea typeface="Times New Roman"/>
              </a:rPr>
              <a:t>Tutored other students in this class					0.57</a:t>
            </a:r>
            <a:endParaRPr lang="en-US" dirty="0" smtClean="0">
              <a:ea typeface="Calibri"/>
            </a:endParaRPr>
          </a:p>
          <a:p>
            <a:pPr marL="0" marR="0">
              <a:spcBef>
                <a:spcPts val="0"/>
              </a:spcBef>
              <a:spcAft>
                <a:spcPts val="0"/>
              </a:spcAft>
              <a:buNone/>
            </a:pPr>
            <a:endParaRPr lang="en-US" dirty="0" smtClean="0">
              <a:ea typeface="Calibri"/>
            </a:endParaRPr>
          </a:p>
          <a:p>
            <a:pPr marL="0">
              <a:spcBef>
                <a:spcPts val="0"/>
              </a:spcBef>
              <a:buNone/>
            </a:pPr>
            <a:r>
              <a:rPr lang="en-US" dirty="0" smtClean="0">
                <a:ea typeface="Times New Roman"/>
              </a:rPr>
              <a:t>Reviewed class material before it was covered				0.53</a:t>
            </a:r>
            <a:endParaRPr lang="en-US" dirty="0" smtClean="0">
              <a:ea typeface="Calibri"/>
            </a:endParaRPr>
          </a:p>
          <a:p>
            <a:pPr marL="0" marR="0">
              <a:spcBef>
                <a:spcPts val="0"/>
              </a:spcBef>
              <a:spcAft>
                <a:spcPts val="0"/>
              </a:spcAft>
              <a:buNone/>
            </a:pPr>
            <a:endParaRPr lang="en-US" dirty="0">
              <a:ea typeface="Times New Roman"/>
            </a:endParaRPr>
          </a:p>
          <a:p>
            <a:pPr marL="0" marR="0">
              <a:spcBef>
                <a:spcPts val="0"/>
              </a:spcBef>
              <a:spcAft>
                <a:spcPts val="0"/>
              </a:spcAft>
              <a:buNone/>
            </a:pPr>
            <a:r>
              <a:rPr lang="en-US" dirty="0" smtClean="0">
                <a:ea typeface="Times New Roman"/>
              </a:rPr>
              <a:t>Attended review or help sessions to enhance understanding 		0.46</a:t>
            </a:r>
            <a:endParaRPr lang="en-US" dirty="0" smtClean="0">
              <a:ea typeface="Calibri"/>
            </a:endParaRPr>
          </a:p>
          <a:p>
            <a:pPr marL="0" marR="0">
              <a:spcBef>
                <a:spcPts val="0"/>
              </a:spcBef>
              <a:spcAft>
                <a:spcPts val="0"/>
              </a:spcAft>
              <a:buNone/>
            </a:pPr>
            <a:r>
              <a:rPr lang="en-US" dirty="0">
                <a:latin typeface="Times New Roman"/>
                <a:ea typeface="Times New Roman"/>
              </a:rPr>
              <a:t>	</a:t>
            </a:r>
            <a:r>
              <a:rPr lang="en-US" dirty="0" smtClean="0">
                <a:latin typeface="Times New Roman"/>
                <a:ea typeface="Times New Roman"/>
              </a:rPr>
              <a:t>							</a:t>
            </a:r>
            <a:endParaRPr lang="en-US" dirty="0" smtClean="0">
              <a:latin typeface="Times New Roman"/>
              <a:ea typeface="Calibri"/>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Methodology</a:t>
            </a:r>
            <a:endParaRPr lang="en-US" dirty="0"/>
          </a:p>
        </p:txBody>
      </p:sp>
      <p:sp>
        <p:nvSpPr>
          <p:cNvPr id="3" name="Content Placeholder 2"/>
          <p:cNvSpPr>
            <a:spLocks noGrp="1"/>
          </p:cNvSpPr>
          <p:nvPr>
            <p:ph idx="1"/>
          </p:nvPr>
        </p:nvSpPr>
        <p:spPr/>
        <p:txBody>
          <a:bodyPr>
            <a:normAutofit/>
          </a:bodyPr>
          <a:lstStyle/>
          <a:p>
            <a:r>
              <a:rPr lang="en-US" dirty="0"/>
              <a:t>W</a:t>
            </a:r>
            <a:r>
              <a:rPr lang="en-US" dirty="0" smtClean="0"/>
              <a:t>eighted data </a:t>
            </a:r>
            <a:r>
              <a:rPr lang="en-US" dirty="0"/>
              <a:t>to adjust for non-response </a:t>
            </a:r>
            <a:r>
              <a:rPr lang="en-US" dirty="0" smtClean="0"/>
              <a:t>bias</a:t>
            </a:r>
          </a:p>
          <a:p>
            <a:r>
              <a:rPr lang="en-US" dirty="0" smtClean="0"/>
              <a:t>Missing data</a:t>
            </a:r>
          </a:p>
          <a:p>
            <a:r>
              <a:rPr lang="en-US" dirty="0" smtClean="0"/>
              <a:t>Three-Level Hierarchical </a:t>
            </a:r>
            <a:r>
              <a:rPr lang="en-US" dirty="0"/>
              <a:t>linear </a:t>
            </a:r>
            <a:r>
              <a:rPr lang="en-US" dirty="0" smtClean="0"/>
              <a:t>modeling </a:t>
            </a:r>
            <a:r>
              <a:rPr lang="en-US" dirty="0"/>
              <a:t>(HLM</a:t>
            </a:r>
            <a:r>
              <a:rPr lang="en-US" dirty="0" smtClean="0"/>
              <a:t>) </a:t>
            </a:r>
            <a:endParaRPr lang="en-US" dirty="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 Methodology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Eight site visits selected based on survey response rates and innovative practices</a:t>
            </a:r>
          </a:p>
          <a:p>
            <a:pPr lvl="1"/>
            <a:r>
              <a:rPr lang="en-US" dirty="0" smtClean="0"/>
              <a:t>One HBCU</a:t>
            </a:r>
          </a:p>
          <a:p>
            <a:pPr lvl="1"/>
            <a:r>
              <a:rPr lang="en-US" dirty="0" smtClean="0"/>
              <a:t>One HSI</a:t>
            </a:r>
          </a:p>
          <a:p>
            <a:pPr lvl="1"/>
            <a:r>
              <a:rPr lang="en-US" dirty="0" smtClean="0"/>
              <a:t>Six PWIs</a:t>
            </a:r>
          </a:p>
          <a:p>
            <a:r>
              <a:rPr lang="en-US" dirty="0" smtClean="0"/>
              <a:t>41 focus groups lasting 60-90 minutes with 2-10 participants per session; total of 241 students</a:t>
            </a:r>
          </a:p>
          <a:p>
            <a:pPr lvl="1"/>
            <a:r>
              <a:rPr lang="en-US" dirty="0" smtClean="0"/>
              <a:t>54% White</a:t>
            </a:r>
          </a:p>
          <a:p>
            <a:pPr lvl="1"/>
            <a:r>
              <a:rPr lang="en-US" dirty="0" smtClean="0"/>
              <a:t>21% Asian/Asian America</a:t>
            </a:r>
          </a:p>
          <a:p>
            <a:pPr lvl="1"/>
            <a:r>
              <a:rPr lang="en-US" dirty="0" smtClean="0"/>
              <a:t>14% African American</a:t>
            </a:r>
          </a:p>
          <a:p>
            <a:pPr lvl="1"/>
            <a:r>
              <a:rPr lang="en-US" dirty="0" smtClean="0"/>
              <a:t>8% Latino</a:t>
            </a:r>
          </a:p>
          <a:p>
            <a:pPr lvl="1"/>
            <a:r>
              <a:rPr lang="en-US" dirty="0" smtClean="0"/>
              <a:t>3% Native American</a:t>
            </a:r>
          </a:p>
          <a:p>
            <a:pPr lvl="1"/>
            <a:r>
              <a:rPr lang="en-US" dirty="0" smtClean="0"/>
              <a:t>62% Women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 Methodology</a:t>
            </a:r>
            <a:endParaRPr lang="en-US" dirty="0"/>
          </a:p>
        </p:txBody>
      </p:sp>
      <p:sp>
        <p:nvSpPr>
          <p:cNvPr id="3" name="Content Placeholder 2"/>
          <p:cNvSpPr>
            <a:spLocks noGrp="1"/>
          </p:cNvSpPr>
          <p:nvPr>
            <p:ph idx="1"/>
          </p:nvPr>
        </p:nvSpPr>
        <p:spPr/>
        <p:txBody>
          <a:bodyPr>
            <a:normAutofit/>
          </a:bodyPr>
          <a:lstStyle/>
          <a:p>
            <a:r>
              <a:rPr lang="en-US" dirty="0" smtClean="0"/>
              <a:t>Student questionnaires &amp; interviews</a:t>
            </a:r>
          </a:p>
          <a:p>
            <a:r>
              <a:rPr lang="en-US" dirty="0" smtClean="0"/>
              <a:t>Emergent code development</a:t>
            </a:r>
          </a:p>
          <a:p>
            <a:r>
              <a:rPr lang="en-US" dirty="0" smtClean="0"/>
              <a:t>Open coded in NVivo8</a:t>
            </a:r>
          </a:p>
          <a:p>
            <a:r>
              <a:rPr lang="en-US" dirty="0" smtClean="0"/>
              <a:t>Inter-rater reliability: 80-85%</a:t>
            </a:r>
          </a:p>
          <a:p>
            <a:r>
              <a:rPr lang="en-US" dirty="0" smtClean="0"/>
              <a:t>Re-validated coding architecture</a:t>
            </a:r>
          </a:p>
          <a:p>
            <a:r>
              <a:rPr lang="en-US" dirty="0" smtClean="0"/>
              <a:t>Linked codes to participant attributes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Excitement</a:t>
            </a:r>
            <a:endParaRPr lang="en-US" dirty="0"/>
          </a:p>
        </p:txBody>
      </p:sp>
      <p:sp>
        <p:nvSpPr>
          <p:cNvPr id="3" name="Content Placeholder 2"/>
          <p:cNvSpPr>
            <a:spLocks noGrp="1"/>
          </p:cNvSpPr>
          <p:nvPr>
            <p:ph idx="1"/>
          </p:nvPr>
        </p:nvSpPr>
        <p:spPr/>
        <p:txBody>
          <a:bodyPr>
            <a:normAutofit fontScale="77500" lnSpcReduction="20000"/>
          </a:bodyPr>
          <a:lstStyle/>
          <a:p>
            <a:r>
              <a:rPr lang="en-US" sz="3800" dirty="0" smtClean="0"/>
              <a:t>Students who report a high level of excitement about learning new concepts are more likely to have high levels of engagement</a:t>
            </a:r>
          </a:p>
          <a:p>
            <a:endParaRPr lang="en-US" dirty="0" smtClean="0"/>
          </a:p>
          <a:p>
            <a:pPr>
              <a:buNone/>
            </a:pPr>
            <a:r>
              <a:rPr lang="en-US" sz="3100" i="1" dirty="0" smtClean="0"/>
              <a:t>	I'm realizing for the first time, maybe, that with these classes, like, I want my knowledge to be furthered.  Like, I mean, I -- obviously want to get an A, but like, in my biology class he [the professor] was saying like, you know, ‘You don't necessarily have to read this chapter for the test, there's some material you don't necessarily need to know for the test, but you can if you want,’ and I found myself like, ‘I want to read this chapter’, you know? (PWI, teaching institution)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Pre-med Phenomenon</a:t>
            </a:r>
            <a:endParaRPr lang="en-US" dirty="0"/>
          </a:p>
        </p:txBody>
      </p:sp>
      <p:sp>
        <p:nvSpPr>
          <p:cNvPr id="3" name="Content Placeholder 2"/>
          <p:cNvSpPr>
            <a:spLocks noGrp="1"/>
          </p:cNvSpPr>
          <p:nvPr>
            <p:ph idx="1"/>
          </p:nvPr>
        </p:nvSpPr>
        <p:spPr/>
        <p:txBody>
          <a:bodyPr>
            <a:normAutofit/>
          </a:bodyPr>
          <a:lstStyle/>
          <a:p>
            <a:r>
              <a:rPr lang="en-US" dirty="0" smtClean="0"/>
              <a:t>Students who aspire to a medical degree are significantly more engaged than their peers</a:t>
            </a:r>
          </a:p>
          <a:p>
            <a:pPr>
              <a:buNone/>
            </a:pPr>
            <a:r>
              <a:rPr lang="en-US" sz="2400" dirty="0" smtClean="0"/>
              <a:t>	</a:t>
            </a:r>
          </a:p>
          <a:p>
            <a:pPr>
              <a:buNone/>
            </a:pPr>
            <a:r>
              <a:rPr lang="en-US" sz="2400" i="1" dirty="0" smtClean="0"/>
              <a:t>	I would rather learn what’s in the book, even if it’s not on the test.  I’d rather learn that good information because it will help me out –I feel like it will help me out in the future, whether it’s like –whether it’s just for that bigger picture of it, like a better understanding of it, or like I’m going to need that information in my career, and take an MCAT. (PWI, teaching institution)</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Competition</a:t>
            </a:r>
            <a:endParaRPr lang="en-US" dirty="0"/>
          </a:p>
        </p:txBody>
      </p:sp>
      <p:sp>
        <p:nvSpPr>
          <p:cNvPr id="3" name="Content Placeholder 2"/>
          <p:cNvSpPr>
            <a:spLocks noGrp="1"/>
          </p:cNvSpPr>
          <p:nvPr>
            <p:ph idx="1"/>
          </p:nvPr>
        </p:nvSpPr>
        <p:spPr/>
        <p:txBody>
          <a:bodyPr>
            <a:normAutofit/>
          </a:bodyPr>
          <a:lstStyle/>
          <a:p>
            <a:r>
              <a:rPr lang="en-US" dirty="0" smtClean="0"/>
              <a:t>Students who conceive of themselves as competitive report higher levels of engagement </a:t>
            </a:r>
          </a:p>
          <a:p>
            <a:pPr>
              <a:buNone/>
            </a:pPr>
            <a:endParaRPr lang="en-US" dirty="0" smtClean="0"/>
          </a:p>
          <a:p>
            <a:pPr>
              <a:buNone/>
            </a:pPr>
            <a:r>
              <a:rPr lang="en-US" sz="2400" i="1" dirty="0" smtClean="0"/>
              <a:t>	Well, in the back of your mind you’re always just like – I mean, especially for I guess pre-med students.  In the back of your mind you’re always like, ‘I have to make a higher GPA.  I have to make higher grades,’ ‘</a:t>
            </a:r>
            <a:r>
              <a:rPr lang="en-US" sz="2400" i="1" dirty="0" err="1" smtClean="0"/>
              <a:t>cuz</a:t>
            </a:r>
            <a:r>
              <a:rPr lang="en-US" sz="2400" i="1" dirty="0" smtClean="0"/>
              <a:t> it all comes down to who’s </a:t>
            </a:r>
            <a:r>
              <a:rPr lang="en-US" sz="2400" i="1" dirty="0" err="1" smtClean="0"/>
              <a:t>gonna</a:t>
            </a:r>
            <a:r>
              <a:rPr lang="en-US" sz="2400" i="1" dirty="0" smtClean="0"/>
              <a:t> have the highest grades and have the highest credentials. (Oscar, PWI, teaching institution)</a:t>
            </a:r>
            <a:endParaRPr lang="en-US" sz="2400"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Collaboration</a:t>
            </a:r>
            <a:endParaRPr lang="en-US" dirty="0"/>
          </a:p>
        </p:txBody>
      </p:sp>
      <p:sp>
        <p:nvSpPr>
          <p:cNvPr id="3" name="Content Placeholder 2"/>
          <p:cNvSpPr>
            <a:spLocks noGrp="1"/>
          </p:cNvSpPr>
          <p:nvPr>
            <p:ph idx="1"/>
          </p:nvPr>
        </p:nvSpPr>
        <p:spPr/>
        <p:txBody>
          <a:bodyPr>
            <a:normAutofit fontScale="62500" lnSpcReduction="20000"/>
          </a:bodyPr>
          <a:lstStyle/>
          <a:p>
            <a:r>
              <a:rPr lang="en-US" sz="4600" dirty="0" smtClean="0"/>
              <a:t>Collaborating with students, studying with others, and having class time for group work are all positive predictors of student engagement</a:t>
            </a:r>
          </a:p>
          <a:p>
            <a:pPr>
              <a:buNone/>
            </a:pPr>
            <a:r>
              <a:rPr lang="en-US" sz="3600" dirty="0" smtClean="0"/>
              <a:t>	</a:t>
            </a:r>
          </a:p>
          <a:p>
            <a:pPr>
              <a:buNone/>
            </a:pPr>
            <a:r>
              <a:rPr lang="en-US" sz="3600" dirty="0" smtClean="0"/>
              <a:t>	</a:t>
            </a:r>
            <a:r>
              <a:rPr lang="en-US" sz="3400" i="1" dirty="0" smtClean="0"/>
              <a:t>I know in math, I usually try to find people around me, like, in pre-Calculus I had a small group of people that sat around me in class. And you know, if I didn't get something, it was easier to turn to them and see if any of them understood it. And if they did, then I could ask them for help, and it was a lot easier than trying to ask the professor, and then you know — you don't </a:t>
            </a:r>
            <a:r>
              <a:rPr lang="en-US" sz="3400" i="1" dirty="0" err="1" smtClean="0"/>
              <a:t>wanna</a:t>
            </a:r>
            <a:r>
              <a:rPr lang="en-US" sz="3400" i="1" dirty="0" smtClean="0"/>
              <a:t> study alone for something you don't get, so it's nice to have a small group of people to go with you to like the Q lab or SI sessions and things. (HSI, research institution)</a:t>
            </a:r>
          </a:p>
          <a:p>
            <a:pPr>
              <a:buNone/>
            </a:pPr>
            <a:endParaRPr lang="en-US" sz="3500"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fontScale="92500" lnSpcReduction="10000"/>
          </a:bodyPr>
          <a:lstStyle/>
          <a:p>
            <a:r>
              <a:rPr lang="en-US" sz="3500" dirty="0" smtClean="0"/>
              <a:t>Students who seek out tutoring on- and off-campus and who attend supplemental instruction report higher levels of engagement</a:t>
            </a:r>
          </a:p>
          <a:p>
            <a:endParaRPr lang="en-US" dirty="0" smtClean="0"/>
          </a:p>
          <a:p>
            <a:pPr>
              <a:buNone/>
            </a:pPr>
            <a:r>
              <a:rPr lang="en-US" sz="2800" i="1" dirty="0" smtClean="0"/>
              <a:t>	</a:t>
            </a:r>
            <a:r>
              <a:rPr lang="en-US" sz="2600" i="1" dirty="0" smtClean="0"/>
              <a:t>So, I finally broke down and went to the tutors, the second time I had to retake Chemistry II, and it helped so much.  The way they were explaining things, they actually got the models and show me how the molecules break, and came together, or they would test me.  They wouldn't give me the answer, they'd make me work for the answer.  I did so much better in that class. (Cadence, PWI, teaching institution)</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Empowered and Resourceful Students</a:t>
            </a:r>
            <a:endParaRPr lang="en-US" dirty="0"/>
          </a:p>
        </p:txBody>
      </p:sp>
      <p:sp>
        <p:nvSpPr>
          <p:cNvPr id="3" name="Content Placeholder 2"/>
          <p:cNvSpPr>
            <a:spLocks noGrp="1"/>
          </p:cNvSpPr>
          <p:nvPr>
            <p:ph idx="1"/>
          </p:nvPr>
        </p:nvSpPr>
        <p:spPr>
          <a:xfrm>
            <a:off x="457200" y="1219200"/>
            <a:ext cx="8229600" cy="4906963"/>
          </a:xfrm>
        </p:spPr>
        <p:txBody>
          <a:bodyPr>
            <a:normAutofit fontScale="92500" lnSpcReduction="20000"/>
          </a:bodyPr>
          <a:lstStyle/>
          <a:p>
            <a:r>
              <a:rPr lang="en-US" sz="3000" dirty="0" smtClean="0"/>
              <a:t>Students who conceived of themselves as resourceful and who reported more frequently asking HS teachers for advice tended to report being more academically engaged</a:t>
            </a:r>
          </a:p>
          <a:p>
            <a:endParaRPr lang="en-US" sz="2600" dirty="0" smtClean="0"/>
          </a:p>
          <a:p>
            <a:pPr marL="0">
              <a:buNone/>
            </a:pPr>
            <a:r>
              <a:rPr lang="en-US" sz="2600" dirty="0" smtClean="0"/>
              <a:t>I don’t usually ask questions just to ask questions, the professors will ask, ‘Does everyone understand?  Does anyone have any questions?’ and then at that point I’m like, ‘I do not know what he’s talking about at all’, so I’ll ask a question. I think a lot of different people do that but some people just don’t really.  I think sometimes professors like want you to ask questions..because I think it helps them understand like instead of just going through and lecturing all day. (Marshall, PWI, teaching institution)</a:t>
            </a:r>
          </a:p>
          <a:p>
            <a:pPr marL="0">
              <a:buNone/>
            </a:pP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Faculty Pedagogy</a:t>
            </a:r>
            <a:endParaRPr lang="en-US" dirty="0"/>
          </a:p>
        </p:txBody>
      </p:sp>
      <p:sp>
        <p:nvSpPr>
          <p:cNvPr id="3" name="Content Placeholder 2"/>
          <p:cNvSpPr>
            <a:spLocks noGrp="1"/>
          </p:cNvSpPr>
          <p:nvPr>
            <p:ph idx="1"/>
          </p:nvPr>
        </p:nvSpPr>
        <p:spPr/>
        <p:txBody>
          <a:bodyPr>
            <a:normAutofit lnSpcReduction="10000"/>
          </a:bodyPr>
          <a:lstStyle/>
          <a:p>
            <a:r>
              <a:rPr lang="en-US" dirty="0" smtClean="0"/>
              <a:t>Students who describe course as predominantly lecture are less likely to be engaged</a:t>
            </a:r>
          </a:p>
          <a:p>
            <a:endParaRPr lang="en-US" dirty="0" smtClean="0"/>
          </a:p>
          <a:p>
            <a:pPr>
              <a:buNone/>
            </a:pPr>
            <a:r>
              <a:rPr lang="en-US" sz="2800" dirty="0" smtClean="0"/>
              <a:t>	</a:t>
            </a:r>
            <a:r>
              <a:rPr lang="en-US" sz="2600" i="1" dirty="0" smtClean="0"/>
              <a:t>In a lot of my biology courses, the professor just sort of talks at me, and I’m like – I don’t feel, like, as engaged or just, well, I feel like, in those courses there is a lot more memorization only, which is why I don’t get as much out of them because I’m very hands-on. (Talia, PWI, teaching institution)</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Faculty Pedagogy</a:t>
            </a:r>
            <a:endParaRPr lang="en-US" dirty="0"/>
          </a:p>
        </p:txBody>
      </p:sp>
      <p:sp>
        <p:nvSpPr>
          <p:cNvPr id="3" name="Content Placeholder 2"/>
          <p:cNvSpPr>
            <a:spLocks noGrp="1"/>
          </p:cNvSpPr>
          <p:nvPr>
            <p:ph idx="1"/>
          </p:nvPr>
        </p:nvSpPr>
        <p:spPr/>
        <p:txBody>
          <a:bodyPr>
            <a:normAutofit fontScale="85000" lnSpcReduction="10000"/>
          </a:bodyPr>
          <a:lstStyle/>
          <a:p>
            <a:r>
              <a:rPr lang="en-US" sz="3800" dirty="0" smtClean="0"/>
              <a:t>Significantly higher levels of academic engagement are reported in classrooms where faculty feel there are no elementary questions</a:t>
            </a:r>
          </a:p>
          <a:p>
            <a:pPr>
              <a:buNone/>
            </a:pPr>
            <a:r>
              <a:rPr lang="en-US" sz="2800" i="1" dirty="0" smtClean="0"/>
              <a:t>	</a:t>
            </a:r>
          </a:p>
          <a:p>
            <a:pPr>
              <a:buNone/>
            </a:pPr>
            <a:r>
              <a:rPr lang="en-US" sz="2800" i="1" dirty="0" smtClean="0"/>
              <a:t>	On the other hand, I have my [biology] class and it’s like 200 kids, and I don’t have a problem asking a question in that class because he’s just – he’s cool about it, you know, it’s really – it’s not – it’s not like it’s a – he has – I don’t know, the attitude that there’s not a stupid question and he’s really neat about it.  It’s like he’s heard them all, you know, and he’ll make jokes about stuff and things like that and he really has a really playful attitude. (PWI, teaching institution)</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Gatekeeper</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i="1" dirty="0" smtClean="0"/>
              <a:t>	The “gatekeeper” professor lectures </a:t>
            </a:r>
            <a:r>
              <a:rPr lang="en-US" i="1" dirty="0"/>
              <a:t>straight from a PowerPoint while students frantically write, hanging on the gatekeeper’s every word, although not really listening to a word being said. It’s nearly impossible to write down everything the gatekeeper says, let alone process the information, so students make the personal decision to listen, in hopes of understanding, or to take notes, in hopes of making sense of it later. A brave student may ask the gatekeeper to slow down, but most students know that the gatekeeper frowns upon students who ask him to slow down or repeat what he has already said.</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Engaging Professor</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t>
            </a:r>
            <a:r>
              <a:rPr lang="en-US" i="1" dirty="0" smtClean="0"/>
              <a:t>The engaging professor uses strategies that encourage active learning, cooperation among students, and student-faculty contact.  A collaborative learning environment is fostered by the engaging professor, both in- and out-of-class. After engaging professors explain a concept, for example, the way blood flows through the heart, they will ask students to get into groups of four and explain the concept to each other. Walking around the room allows the engaging professor to gauge the general level of understanding while students personally evaluate their own ability to explain the way blood flows through the heart.</a:t>
            </a:r>
            <a:endParaRPr lang="en-US"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More resourceful students are more engaged</a:t>
            </a:r>
          </a:p>
          <a:p>
            <a:r>
              <a:rPr lang="en-US" dirty="0" smtClean="0"/>
              <a:t>Pre-meds are more engaged but may encourage a more competitive environment</a:t>
            </a:r>
          </a:p>
          <a:p>
            <a:r>
              <a:rPr lang="en-US" dirty="0" smtClean="0"/>
              <a:t>Collaboration with peers engenders engagement</a:t>
            </a:r>
          </a:p>
          <a:p>
            <a:r>
              <a:rPr lang="en-US" dirty="0" smtClean="0"/>
              <a:t>Professors are key to increasing engagement</a:t>
            </a:r>
          </a:p>
          <a:p>
            <a:pPr lvl="1"/>
            <a:r>
              <a:rPr lang="en-US" dirty="0" smtClean="0"/>
              <a:t>Accessibility cues</a:t>
            </a:r>
          </a:p>
          <a:p>
            <a:pPr lvl="1"/>
            <a:r>
              <a:rPr lang="en-US" dirty="0" smtClean="0"/>
              <a:t>Active learning strategies</a:t>
            </a:r>
          </a:p>
          <a:p>
            <a:r>
              <a:rPr lang="en-US" dirty="0" smtClean="0"/>
              <a:t>Need institutional support for curriculum re-design</a:t>
            </a:r>
          </a:p>
          <a:p>
            <a:r>
              <a:rPr lang="en-US" dirty="0" smtClean="0"/>
              <a:t>Assessment of student and faculty behaviors across classrooms; provide feedback to faculty</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a:t>
            </a:r>
            <a:endParaRPr lang="en-US" dirty="0"/>
          </a:p>
        </p:txBody>
      </p:sp>
      <p:sp>
        <p:nvSpPr>
          <p:cNvPr id="4" name="Rectangle 3"/>
          <p:cNvSpPr txBox="1">
            <a:spLocks noChangeArrowheads="1"/>
          </p:cNvSpPr>
          <p:nvPr/>
        </p:nvSpPr>
        <p:spPr bwMode="auto">
          <a:xfrm>
            <a:off x="228600" y="5638800"/>
            <a:ext cx="8686800" cy="990600"/>
          </a:xfrm>
          <a:prstGeom prst="rect">
            <a:avLst/>
          </a:prstGeom>
          <a:noFill/>
          <a:ln w="9525">
            <a:noFill/>
            <a:miter lim="800000"/>
            <a:headEnd/>
            <a:tailEnd/>
          </a:ln>
        </p:spPr>
        <p:txBody>
          <a:bodyPr/>
          <a:lstStyle/>
          <a:p>
            <a:pPr marL="342900" indent="-342900" algn="ctr">
              <a:lnSpc>
                <a:spcPct val="80000"/>
              </a:lnSpc>
              <a:spcBef>
                <a:spcPct val="20000"/>
              </a:spcBef>
              <a:buFont typeface="Wingdings" pitchFamily="2" charset="2"/>
              <a:buNone/>
            </a:pPr>
            <a:r>
              <a:rPr lang="en-US" sz="1600" dirty="0">
                <a:latin typeface="Calibri" pitchFamily="34" charset="0"/>
              </a:rPr>
              <a:t>Acknowledgments: This study was made possible by the support of the </a:t>
            </a:r>
            <a:r>
              <a:rPr lang="en-US" sz="1600" dirty="0" smtClean="0">
                <a:latin typeface="Calibri" pitchFamily="34" charset="0"/>
              </a:rPr>
              <a:t>American Recovery and Reinvestment Act of 2009 through the National </a:t>
            </a:r>
            <a:r>
              <a:rPr lang="en-US" sz="1600" dirty="0">
                <a:latin typeface="Calibri" pitchFamily="34" charset="0"/>
              </a:rPr>
              <a:t>Institute of General Medical Sciences, NIH Grant </a:t>
            </a:r>
            <a:r>
              <a:rPr lang="en-US" sz="1600" dirty="0" smtClean="0"/>
              <a:t>1RC1GM090776-01</a:t>
            </a:r>
            <a:r>
              <a:rPr lang="en-US" sz="1600" dirty="0" smtClean="0">
                <a:latin typeface="Calibri" pitchFamily="34" charset="0"/>
              </a:rPr>
              <a:t>. </a:t>
            </a:r>
            <a:r>
              <a:rPr lang="en-US" sz="1600" dirty="0">
                <a:latin typeface="Calibri" pitchFamily="34" charset="0"/>
              </a:rPr>
              <a:t>This independent research and the views expressed here do not indicate endorsement by the sponsors.</a:t>
            </a:r>
          </a:p>
        </p:txBody>
      </p:sp>
      <p:sp>
        <p:nvSpPr>
          <p:cNvPr id="5" name="Rectangle 4"/>
          <p:cNvSpPr>
            <a:spLocks noChangeArrowheads="1"/>
          </p:cNvSpPr>
          <p:nvPr/>
        </p:nvSpPr>
        <p:spPr bwMode="auto">
          <a:xfrm>
            <a:off x="190500" y="3952875"/>
            <a:ext cx="8763000" cy="1676400"/>
          </a:xfrm>
          <a:prstGeom prst="rect">
            <a:avLst/>
          </a:prstGeom>
          <a:noFill/>
          <a:ln w="9525">
            <a:noFill/>
            <a:miter lim="800000"/>
            <a:headEnd/>
            <a:tailEnd/>
          </a:ln>
        </p:spPr>
        <p:txBody>
          <a:bodyPr/>
          <a:lstStyle/>
          <a:p>
            <a:pPr marL="342900" indent="-342900" algn="ctr">
              <a:spcBef>
                <a:spcPct val="20000"/>
              </a:spcBef>
              <a:buClr>
                <a:schemeClr val="tx2"/>
              </a:buClr>
              <a:buSzPct val="70000"/>
              <a:buFont typeface="Wingdings" pitchFamily="2" charset="2"/>
              <a:buNone/>
            </a:pPr>
            <a:r>
              <a:rPr lang="en-US" sz="2000">
                <a:latin typeface="Calibri" pitchFamily="34" charset="0"/>
              </a:rPr>
              <a:t>Papers and reports are available for download</a:t>
            </a:r>
          </a:p>
          <a:p>
            <a:pPr marL="342900" indent="-342900" algn="ctr">
              <a:spcBef>
                <a:spcPct val="20000"/>
              </a:spcBef>
              <a:buClr>
                <a:schemeClr val="tx2"/>
              </a:buClr>
              <a:buSzPct val="70000"/>
              <a:buFont typeface="Wingdings" pitchFamily="2" charset="2"/>
              <a:buNone/>
            </a:pPr>
            <a:r>
              <a:rPr lang="en-US" sz="2000">
                <a:latin typeface="Calibri" pitchFamily="34" charset="0"/>
              </a:rPr>
              <a:t>from project website: </a:t>
            </a:r>
          </a:p>
          <a:p>
            <a:pPr marL="342900" indent="-342900" algn="ctr">
              <a:spcBef>
                <a:spcPct val="20000"/>
              </a:spcBef>
              <a:buClr>
                <a:schemeClr val="tx2"/>
              </a:buClr>
              <a:buSzPct val="70000"/>
              <a:buFont typeface="Wingdings" pitchFamily="2" charset="2"/>
              <a:buNone/>
            </a:pPr>
            <a:r>
              <a:rPr lang="en-US" sz="2400">
                <a:latin typeface="Calibri" pitchFamily="34" charset="0"/>
              </a:rPr>
              <a:t>http://heri.ucla.edu/nih</a:t>
            </a:r>
            <a:endParaRPr lang="en-US" sz="2000">
              <a:latin typeface="Calibri" pitchFamily="34" charset="0"/>
            </a:endParaRPr>
          </a:p>
          <a:p>
            <a:pPr marL="342900" indent="-342900" algn="ctr">
              <a:spcBef>
                <a:spcPct val="20000"/>
              </a:spcBef>
              <a:buClr>
                <a:schemeClr val="tx2"/>
              </a:buClr>
              <a:buSzPct val="70000"/>
              <a:buFont typeface="Wingdings" pitchFamily="2" charset="2"/>
              <a:buNone/>
            </a:pPr>
            <a:r>
              <a:rPr lang="en-US" sz="2000">
                <a:latin typeface="Calibri" pitchFamily="34" charset="0"/>
              </a:rPr>
              <a:t>Project e-mail: </a:t>
            </a:r>
            <a:r>
              <a:rPr lang="en-US" sz="2000">
                <a:solidFill>
                  <a:srgbClr val="003399"/>
                </a:solidFill>
                <a:latin typeface="Calibri" pitchFamily="34" charset="0"/>
              </a:rPr>
              <a:t>herinih@ucla.edu</a:t>
            </a:r>
          </a:p>
        </p:txBody>
      </p:sp>
      <p:sp>
        <p:nvSpPr>
          <p:cNvPr id="6" name="Rectangle 5"/>
          <p:cNvSpPr>
            <a:spLocks noChangeArrowheads="1"/>
          </p:cNvSpPr>
          <p:nvPr/>
        </p:nvSpPr>
        <p:spPr bwMode="auto">
          <a:xfrm>
            <a:off x="990600" y="1362075"/>
            <a:ext cx="4114800" cy="1076325"/>
          </a:xfrm>
          <a:prstGeom prst="rect">
            <a:avLst/>
          </a:prstGeom>
          <a:noFill/>
          <a:ln w="9525">
            <a:noFill/>
            <a:miter lim="800000"/>
            <a:headEnd/>
            <a:tailEnd/>
          </a:ln>
        </p:spPr>
        <p:txBody>
          <a:bodyPr tIns="91440"/>
          <a:lstStyle/>
          <a:p>
            <a:pPr marL="342900" indent="-342900">
              <a:lnSpc>
                <a:spcPct val="80000"/>
              </a:lnSpc>
              <a:spcBef>
                <a:spcPct val="20000"/>
              </a:spcBef>
              <a:buClr>
                <a:schemeClr val="tx2"/>
              </a:buClr>
              <a:buSzPct val="70000"/>
              <a:buFont typeface="Wingdings" pitchFamily="2" charset="2"/>
              <a:buNone/>
            </a:pPr>
            <a:r>
              <a:rPr lang="en-US" sz="2000" b="1" dirty="0">
                <a:solidFill>
                  <a:srgbClr val="FFFF00"/>
                </a:solidFill>
                <a:latin typeface="Calibri" pitchFamily="34" charset="0"/>
              </a:rPr>
              <a:t>Faculty and Co-PIs:</a:t>
            </a:r>
          </a:p>
          <a:p>
            <a:pPr marL="342900" indent="-342900">
              <a:lnSpc>
                <a:spcPct val="80000"/>
              </a:lnSpc>
              <a:spcBef>
                <a:spcPct val="20000"/>
              </a:spcBef>
              <a:buClr>
                <a:schemeClr val="tx2"/>
              </a:buClr>
              <a:buSzPct val="70000"/>
              <a:buFont typeface="Wingdings" pitchFamily="2" charset="2"/>
              <a:buNone/>
            </a:pPr>
            <a:r>
              <a:rPr lang="en-US" sz="2000" dirty="0">
                <a:latin typeface="Calibri" pitchFamily="34" charset="0"/>
              </a:rPr>
              <a:t>Sylvia </a:t>
            </a:r>
            <a:r>
              <a:rPr lang="en-US" sz="2000" dirty="0" err="1">
                <a:latin typeface="Calibri" pitchFamily="34" charset="0"/>
              </a:rPr>
              <a:t>Hurtado</a:t>
            </a:r>
            <a:endParaRPr lang="en-US" sz="2000" dirty="0">
              <a:latin typeface="Calibri" pitchFamily="34" charset="0"/>
            </a:endParaRPr>
          </a:p>
          <a:p>
            <a:pPr marL="342900" indent="-342900">
              <a:lnSpc>
                <a:spcPct val="80000"/>
              </a:lnSpc>
              <a:spcBef>
                <a:spcPct val="20000"/>
              </a:spcBef>
              <a:buClr>
                <a:schemeClr val="tx2"/>
              </a:buClr>
              <a:buSzPct val="70000"/>
              <a:buFont typeface="Wingdings" pitchFamily="2" charset="2"/>
              <a:buNone/>
            </a:pPr>
            <a:r>
              <a:rPr lang="en-US" sz="2000" dirty="0">
                <a:latin typeface="Calibri" pitchFamily="34" charset="0"/>
              </a:rPr>
              <a:t>Mitchell Chang</a:t>
            </a:r>
          </a:p>
          <a:p>
            <a:pPr marL="342900" indent="-342900">
              <a:lnSpc>
                <a:spcPct val="80000"/>
              </a:lnSpc>
              <a:spcBef>
                <a:spcPct val="20000"/>
              </a:spcBef>
              <a:buClr>
                <a:schemeClr val="tx2"/>
              </a:buClr>
              <a:buSzPct val="70000"/>
              <a:buFont typeface="Wingdings" pitchFamily="2" charset="2"/>
              <a:buNone/>
            </a:pPr>
            <a:endParaRPr lang="en-US" sz="2000" u="sng" dirty="0">
              <a:latin typeface="Calibri" pitchFamily="34" charset="0"/>
            </a:endParaRPr>
          </a:p>
          <a:p>
            <a:pPr marL="342900" indent="-342900">
              <a:lnSpc>
                <a:spcPct val="80000"/>
              </a:lnSpc>
              <a:spcBef>
                <a:spcPct val="20000"/>
              </a:spcBef>
              <a:buClr>
                <a:schemeClr val="tx2"/>
              </a:buClr>
              <a:buSzPct val="70000"/>
              <a:buFont typeface="Wingdings" pitchFamily="2" charset="2"/>
              <a:buNone/>
            </a:pPr>
            <a:endParaRPr lang="en-US" sz="2000" u="sng" dirty="0">
              <a:latin typeface="Calibri" pitchFamily="34" charset="0"/>
            </a:endParaRPr>
          </a:p>
        </p:txBody>
      </p:sp>
      <p:sp>
        <p:nvSpPr>
          <p:cNvPr id="7" name="Rectangle 6"/>
          <p:cNvSpPr>
            <a:spLocks noChangeArrowheads="1"/>
          </p:cNvSpPr>
          <p:nvPr/>
        </p:nvSpPr>
        <p:spPr bwMode="auto">
          <a:xfrm>
            <a:off x="3833813" y="3044825"/>
            <a:ext cx="2819400" cy="1143000"/>
          </a:xfrm>
          <a:prstGeom prst="rect">
            <a:avLst/>
          </a:prstGeom>
          <a:noFill/>
          <a:ln w="9525">
            <a:noFill/>
            <a:miter lim="800000"/>
            <a:headEnd/>
            <a:tailEnd/>
          </a:ln>
        </p:spPr>
        <p:txBody>
          <a:bodyPr/>
          <a:lstStyle/>
          <a:p>
            <a:pPr marL="342900" indent="-342900">
              <a:lnSpc>
                <a:spcPct val="80000"/>
              </a:lnSpc>
              <a:spcBef>
                <a:spcPct val="20000"/>
              </a:spcBef>
              <a:buClr>
                <a:schemeClr val="tx2"/>
              </a:buClr>
              <a:buSzPct val="70000"/>
            </a:pPr>
            <a:r>
              <a:rPr lang="en-US" sz="2000">
                <a:latin typeface="Calibri" pitchFamily="34" charset="0"/>
              </a:rPr>
              <a:t>Tanya Figueroa</a:t>
            </a:r>
          </a:p>
          <a:p>
            <a:pPr marL="342900" indent="-342900">
              <a:lnSpc>
                <a:spcPct val="80000"/>
              </a:lnSpc>
              <a:spcBef>
                <a:spcPct val="20000"/>
              </a:spcBef>
              <a:buClr>
                <a:schemeClr val="tx2"/>
              </a:buClr>
              <a:buSzPct val="70000"/>
              <a:buFont typeface="Wingdings" pitchFamily="2" charset="2"/>
              <a:buNone/>
            </a:pPr>
            <a:r>
              <a:rPr lang="en-US" sz="2000">
                <a:latin typeface="Calibri" pitchFamily="34" charset="0"/>
              </a:rPr>
              <a:t>Gina Garcia</a:t>
            </a:r>
          </a:p>
          <a:p>
            <a:pPr marL="342900" indent="-342900">
              <a:lnSpc>
                <a:spcPct val="80000"/>
              </a:lnSpc>
              <a:spcBef>
                <a:spcPct val="20000"/>
              </a:spcBef>
              <a:buClr>
                <a:schemeClr val="tx2"/>
              </a:buClr>
              <a:buSzPct val="70000"/>
              <a:buFont typeface="Wingdings" pitchFamily="2" charset="2"/>
              <a:buNone/>
            </a:pPr>
            <a:r>
              <a:rPr lang="en-US" sz="2000">
                <a:latin typeface="Calibri" pitchFamily="34" charset="0"/>
              </a:rPr>
              <a:t>Felisha Herrera</a:t>
            </a:r>
            <a:endParaRPr lang="en-US" sz="2000" u="sng">
              <a:latin typeface="Calibri" pitchFamily="34" charset="0"/>
            </a:endParaRPr>
          </a:p>
        </p:txBody>
      </p:sp>
      <p:sp>
        <p:nvSpPr>
          <p:cNvPr id="8" name="Rectangle 7"/>
          <p:cNvSpPr>
            <a:spLocks noChangeArrowheads="1"/>
          </p:cNvSpPr>
          <p:nvPr/>
        </p:nvSpPr>
        <p:spPr bwMode="auto">
          <a:xfrm>
            <a:off x="3505200" y="1362075"/>
            <a:ext cx="2895600" cy="1016000"/>
          </a:xfrm>
          <a:prstGeom prst="rect">
            <a:avLst/>
          </a:prstGeom>
          <a:noFill/>
          <a:ln w="9525">
            <a:noFill/>
            <a:miter lim="800000"/>
            <a:headEnd/>
            <a:tailEnd/>
          </a:ln>
        </p:spPr>
        <p:txBody>
          <a:bodyPr>
            <a:spAutoFit/>
          </a:bodyPr>
          <a:lstStyle/>
          <a:p>
            <a:r>
              <a:rPr lang="en-US" sz="2000" b="1" dirty="0">
                <a:solidFill>
                  <a:srgbClr val="FFFF00"/>
                </a:solidFill>
                <a:latin typeface="Calibri" pitchFamily="34" charset="0"/>
              </a:rPr>
              <a:t>Postdoctoral Scholars:</a:t>
            </a:r>
          </a:p>
          <a:p>
            <a:r>
              <a:rPr lang="en-US" sz="2000" dirty="0">
                <a:latin typeface="Calibri" pitchFamily="34" charset="0"/>
              </a:rPr>
              <a:t>Kevin Eagan</a:t>
            </a:r>
          </a:p>
          <a:p>
            <a:r>
              <a:rPr lang="en-US" sz="2000" dirty="0">
                <a:latin typeface="Calibri" pitchFamily="34" charset="0"/>
              </a:rPr>
              <a:t>Josephine </a:t>
            </a:r>
            <a:r>
              <a:rPr lang="en-US" sz="2000" dirty="0" err="1">
                <a:latin typeface="Calibri" pitchFamily="34" charset="0"/>
              </a:rPr>
              <a:t>Gasiewski</a:t>
            </a:r>
            <a:endParaRPr lang="en-US" sz="2000" dirty="0">
              <a:latin typeface="Calibri" pitchFamily="34" charset="0"/>
            </a:endParaRPr>
          </a:p>
        </p:txBody>
      </p:sp>
      <p:sp>
        <p:nvSpPr>
          <p:cNvPr id="9" name="Rectangle 9"/>
          <p:cNvSpPr>
            <a:spLocks noChangeArrowheads="1"/>
          </p:cNvSpPr>
          <p:nvPr/>
        </p:nvSpPr>
        <p:spPr bwMode="auto">
          <a:xfrm>
            <a:off x="6553200" y="1362075"/>
            <a:ext cx="2590800" cy="1016000"/>
          </a:xfrm>
          <a:prstGeom prst="rect">
            <a:avLst/>
          </a:prstGeom>
          <a:noFill/>
          <a:ln w="9525">
            <a:noFill/>
            <a:miter lim="800000"/>
            <a:headEnd/>
            <a:tailEnd/>
          </a:ln>
        </p:spPr>
        <p:txBody>
          <a:bodyPr wrap="square">
            <a:spAutoFit/>
          </a:bodyPr>
          <a:lstStyle/>
          <a:p>
            <a:r>
              <a:rPr lang="en-US" sz="2000" b="1" dirty="0">
                <a:solidFill>
                  <a:srgbClr val="FFFF00"/>
                </a:solidFill>
                <a:latin typeface="Calibri" pitchFamily="34" charset="0"/>
              </a:rPr>
              <a:t>Administrative Staff:</a:t>
            </a:r>
          </a:p>
          <a:p>
            <a:r>
              <a:rPr lang="en-US" sz="2000" dirty="0">
                <a:latin typeface="Calibri" pitchFamily="34" charset="0"/>
              </a:rPr>
              <a:t>Aaron Pearl</a:t>
            </a:r>
          </a:p>
          <a:p>
            <a:r>
              <a:rPr lang="en-US" sz="2000" dirty="0">
                <a:latin typeface="Calibri" pitchFamily="34" charset="0"/>
              </a:rPr>
              <a:t>Monica Lin</a:t>
            </a:r>
          </a:p>
        </p:txBody>
      </p:sp>
      <p:sp>
        <p:nvSpPr>
          <p:cNvPr id="10" name="Rectangle 10"/>
          <p:cNvSpPr>
            <a:spLocks noChangeArrowheads="1"/>
          </p:cNvSpPr>
          <p:nvPr/>
        </p:nvSpPr>
        <p:spPr bwMode="auto">
          <a:xfrm>
            <a:off x="990600" y="2743200"/>
            <a:ext cx="4572000" cy="1262063"/>
          </a:xfrm>
          <a:prstGeom prst="rect">
            <a:avLst/>
          </a:prstGeom>
          <a:noFill/>
          <a:ln w="9525">
            <a:noFill/>
            <a:miter lim="800000"/>
            <a:headEnd/>
            <a:tailEnd/>
          </a:ln>
        </p:spPr>
        <p:txBody>
          <a:bodyPr>
            <a:spAutoFit/>
          </a:bodyPr>
          <a:lstStyle/>
          <a:p>
            <a:pPr marL="342900" indent="-342900">
              <a:lnSpc>
                <a:spcPct val="80000"/>
              </a:lnSpc>
              <a:spcBef>
                <a:spcPct val="20000"/>
              </a:spcBef>
              <a:buClr>
                <a:schemeClr val="tx2"/>
              </a:buClr>
              <a:buSzPct val="70000"/>
              <a:buFont typeface="Wingdings" pitchFamily="2" charset="2"/>
              <a:buNone/>
            </a:pPr>
            <a:r>
              <a:rPr lang="en-US" sz="2000" b="1" dirty="0">
                <a:solidFill>
                  <a:srgbClr val="FFFF00"/>
                </a:solidFill>
                <a:latin typeface="Calibri" pitchFamily="34" charset="0"/>
              </a:rPr>
              <a:t>Graduate Research Assistants:</a:t>
            </a:r>
          </a:p>
          <a:p>
            <a:pPr marL="342900" indent="-342900">
              <a:lnSpc>
                <a:spcPct val="80000"/>
              </a:lnSpc>
              <a:spcBef>
                <a:spcPct val="20000"/>
              </a:spcBef>
              <a:buClr>
                <a:schemeClr val="tx2"/>
              </a:buClr>
              <a:buSzPct val="70000"/>
              <a:buFont typeface="Wingdings" pitchFamily="2" charset="2"/>
              <a:buNone/>
            </a:pPr>
            <a:r>
              <a:rPr lang="en-US" sz="2000" dirty="0">
                <a:latin typeface="Calibri" pitchFamily="34" charset="0"/>
              </a:rPr>
              <a:t>Christopher Newman</a:t>
            </a:r>
          </a:p>
          <a:p>
            <a:pPr marL="342900" indent="-342900">
              <a:lnSpc>
                <a:spcPct val="80000"/>
              </a:lnSpc>
              <a:spcBef>
                <a:spcPct val="20000"/>
              </a:spcBef>
              <a:buClr>
                <a:schemeClr val="tx2"/>
              </a:buClr>
              <a:buSzPct val="70000"/>
              <a:buFont typeface="Wingdings" pitchFamily="2" charset="2"/>
              <a:buNone/>
            </a:pPr>
            <a:r>
              <a:rPr lang="en-US" sz="2000" dirty="0">
                <a:latin typeface="Calibri" pitchFamily="34" charset="0"/>
              </a:rPr>
              <a:t>Minh Tran</a:t>
            </a:r>
          </a:p>
          <a:p>
            <a:pPr marL="342900" indent="-342900">
              <a:lnSpc>
                <a:spcPct val="80000"/>
              </a:lnSpc>
              <a:spcBef>
                <a:spcPct val="20000"/>
              </a:spcBef>
              <a:buClr>
                <a:schemeClr val="tx2"/>
              </a:buClr>
              <a:buSzPct val="70000"/>
              <a:buFont typeface="Wingdings" pitchFamily="2" charset="2"/>
              <a:buNone/>
            </a:pPr>
            <a:r>
              <a:rPr lang="en-US" sz="2000" dirty="0">
                <a:latin typeface="Calibri" pitchFamily="34" charset="0"/>
              </a:rPr>
              <a:t>Jessica </a:t>
            </a:r>
            <a:r>
              <a:rPr lang="en-US" sz="2000" dirty="0" err="1">
                <a:latin typeface="Calibri" pitchFamily="34" charset="0"/>
              </a:rPr>
              <a:t>Sharkness</a:t>
            </a:r>
            <a:endParaRPr lang="en-US" sz="2000" dirty="0">
              <a:latin typeface="Calibri" pitchFamily="34" charset="0"/>
            </a:endParaRPr>
          </a:p>
        </p:txBody>
      </p:sp>
      <p:sp>
        <p:nvSpPr>
          <p:cNvPr id="11" name="Rectangle 10"/>
          <p:cNvSpPr/>
          <p:nvPr/>
        </p:nvSpPr>
        <p:spPr>
          <a:xfrm>
            <a:off x="5815013" y="3044825"/>
            <a:ext cx="2109787" cy="646113"/>
          </a:xfrm>
          <a:prstGeom prst="rect">
            <a:avLst/>
          </a:prstGeom>
        </p:spPr>
        <p:txBody>
          <a:bodyPr wrap="none">
            <a:spAutoFit/>
          </a:bodyPr>
          <a:lstStyle/>
          <a:p>
            <a:pPr marL="342900" indent="-342900" fontAlgn="auto">
              <a:lnSpc>
                <a:spcPct val="80000"/>
              </a:lnSpc>
              <a:spcBef>
                <a:spcPct val="20000"/>
              </a:spcBef>
              <a:spcAft>
                <a:spcPts val="0"/>
              </a:spcAft>
              <a:buClr>
                <a:schemeClr val="tx2"/>
              </a:buClr>
              <a:buSzPct val="70000"/>
              <a:buFont typeface="Wingdings" pitchFamily="2" charset="2"/>
              <a:buNone/>
              <a:defRPr/>
            </a:pPr>
            <a:r>
              <a:rPr lang="en-US" sz="2000" dirty="0">
                <a:latin typeface="+mn-lt"/>
              </a:rPr>
              <a:t>Cindy </a:t>
            </a:r>
            <a:r>
              <a:rPr lang="en-US" sz="2000" dirty="0" err="1">
                <a:latin typeface="+mn-lt"/>
              </a:rPr>
              <a:t>Mosqueda</a:t>
            </a:r>
            <a:endParaRPr lang="en-US" sz="2000" u="sng" dirty="0">
              <a:latin typeface="+mn-lt"/>
            </a:endParaRPr>
          </a:p>
          <a:p>
            <a:pPr fontAlgn="auto">
              <a:spcBef>
                <a:spcPts val="0"/>
              </a:spcBef>
              <a:spcAft>
                <a:spcPts val="0"/>
              </a:spcAft>
              <a:defRPr/>
            </a:pPr>
            <a:r>
              <a:rPr lang="en-US" sz="2000" dirty="0">
                <a:latin typeface="+mn-lt"/>
              </a:rPr>
              <a:t>Juan </a:t>
            </a:r>
            <a:r>
              <a:rPr lang="en-US" sz="2000" dirty="0" err="1">
                <a:latin typeface="+mn-lt"/>
              </a:rPr>
              <a:t>Garibay</a:t>
            </a:r>
            <a:endParaRPr lang="en-US" sz="2000" dirty="0">
              <a:latin typeface="+mn-lt"/>
            </a:endParaRPr>
          </a:p>
        </p:txBody>
      </p:sp>
      <p:pic>
        <p:nvPicPr>
          <p:cNvPr id="12" name="Picture 10"/>
          <p:cNvPicPr>
            <a:picLocks noChangeAspect="1" noChangeArrowheads="1"/>
          </p:cNvPicPr>
          <p:nvPr/>
        </p:nvPicPr>
        <p:blipFill>
          <a:blip r:embed="rId2" cstate="print"/>
          <a:srcRect/>
          <a:stretch>
            <a:fillRect/>
          </a:stretch>
        </p:blipFill>
        <p:spPr bwMode="auto">
          <a:xfrm>
            <a:off x="7543800" y="4114800"/>
            <a:ext cx="1025525" cy="1030288"/>
          </a:xfrm>
          <a:prstGeom prst="rect">
            <a:avLst/>
          </a:prstGeom>
          <a:noFill/>
          <a:ln w="9525">
            <a:noFill/>
            <a:round/>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1010</TotalTime>
  <Words>927</Words>
  <Application>Microsoft Office PowerPoint</Application>
  <PresentationFormat>On-screen Show (4:3)</PresentationFormat>
  <Paragraphs>179</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From Gatekeeping to Engagement:  A Multicontextual, Mixed Method Study of Student Academic Engagement in Introductory STEM Courses</vt:lpstr>
      <vt:lpstr>The Culture of Science</vt:lpstr>
      <vt:lpstr>Background</vt:lpstr>
      <vt:lpstr>Background</vt:lpstr>
      <vt:lpstr>Background</vt:lpstr>
      <vt:lpstr>Purpose</vt:lpstr>
      <vt:lpstr>Sequential, Explanatory Mixed Methods Design</vt:lpstr>
      <vt:lpstr>Slide 8</vt:lpstr>
      <vt:lpstr>Quantitative Methodology</vt:lpstr>
      <vt:lpstr>Quantitative Methodology</vt:lpstr>
      <vt:lpstr>Quantitative Methodology</vt:lpstr>
      <vt:lpstr>Qualitative Methodology</vt:lpstr>
      <vt:lpstr>Qualitative Methodology</vt:lpstr>
      <vt:lpstr>Excitement</vt:lpstr>
      <vt:lpstr>Pre-med Phenomenon</vt:lpstr>
      <vt:lpstr>Competition</vt:lpstr>
      <vt:lpstr>Collaboration</vt:lpstr>
      <vt:lpstr>Resources</vt:lpstr>
      <vt:lpstr>Empowered and Resourceful Students</vt:lpstr>
      <vt:lpstr>Faculty Pedagogy</vt:lpstr>
      <vt:lpstr>Faculty Pedagogy</vt:lpstr>
      <vt:lpstr>Gatekeeper</vt:lpstr>
      <vt:lpstr>The Engaging Professor</vt:lpstr>
      <vt:lpstr>Implications</vt:lpstr>
      <vt:lpstr>Contact Info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Gatekeeping to Engagement</dc:title>
  <dc:subject>AIR 2011</dc:subject>
  <dc:creator>Jo Gasiewski</dc:creator>
  <cp:lastModifiedBy>eagan</cp:lastModifiedBy>
  <cp:revision>56</cp:revision>
  <dcterms:created xsi:type="dcterms:W3CDTF">2011-05-17T19:50:45Z</dcterms:created>
  <dcterms:modified xsi:type="dcterms:W3CDTF">2011-06-07T20:48:24Z</dcterms:modified>
</cp:coreProperties>
</file>